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71" r:id="rId3"/>
    <p:sldId id="270" r:id="rId4"/>
    <p:sldId id="257" r:id="rId5"/>
    <p:sldId id="273" r:id="rId6"/>
    <p:sldId id="272" r:id="rId7"/>
    <p:sldId id="258" r:id="rId8"/>
    <p:sldId id="274" r:id="rId9"/>
    <p:sldId id="275" r:id="rId10"/>
    <p:sldId id="265" r:id="rId11"/>
    <p:sldId id="276" r:id="rId12"/>
    <p:sldId id="277" r:id="rId13"/>
    <p:sldId id="260" r:id="rId14"/>
    <p:sldId id="266" r:id="rId15"/>
    <p:sldId id="267" r:id="rId16"/>
    <p:sldId id="268" r:id="rId17"/>
    <p:sldId id="278" r:id="rId18"/>
    <p:sldId id="279" r:id="rId19"/>
    <p:sldId id="269" r:id="rId20"/>
    <p:sldId id="280" r:id="rId21"/>
    <p:sldId id="281" r:id="rId22"/>
    <p:sldId id="261" r:id="rId23"/>
    <p:sldId id="282" r:id="rId24"/>
    <p:sldId id="283" r:id="rId25"/>
    <p:sldId id="262" r:id="rId26"/>
    <p:sldId id="284" r:id="rId27"/>
    <p:sldId id="285" r:id="rId28"/>
    <p:sldId id="263" r:id="rId29"/>
    <p:sldId id="286" r:id="rId30"/>
    <p:sldId id="287" r:id="rId31"/>
    <p:sldId id="264" r:id="rId32"/>
  </p:sldIdLst>
  <p:sldSz cx="18288000" cy="10287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nva Sans Bold"/>
      <p:regular r:id="rId38"/>
    </p:embeddedFont>
    <p:embeddedFont>
      <p:font typeface="Inter Bold"/>
      <p:regular r:id="rId39"/>
    </p:embeddedFont>
    <p:embeddedFont>
      <p:font typeface="Open Sauce Bold"/>
      <p:regular r:id="rId40"/>
    </p:embeddedFont>
    <p:embeddedFont>
      <p:font typeface="Open Sauce Heavy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2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0058C-28F4-40AB-B2AE-9B9AC8E6C89D}" type="datetimeFigureOut">
              <a:rPr lang="en-IN" smtClean="0"/>
              <a:t>20-08-2023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2D57C-99CB-47F7-8C42-E432B147B7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323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D57C-99CB-47F7-8C42-E432B147B7F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272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2D57C-99CB-47F7-8C42-E432B147B7F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45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EC3CE9-05F9-C45D-0714-35A1514542F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452"/>
            <a:ext cx="18288000" cy="979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A6BFB0-06BA-3655-14DD-66AFB72F988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1" y="9989855"/>
            <a:ext cx="18516601" cy="55905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3077" y="7607551"/>
            <a:ext cx="3862170" cy="1117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5"/>
              </a:lnSpc>
            </a:pPr>
            <a:r>
              <a:rPr lang="en-US" sz="3197" dirty="0">
                <a:solidFill>
                  <a:srgbClr val="FFFFFF"/>
                </a:solidFill>
                <a:latin typeface="Open Sauce Bold"/>
              </a:rPr>
              <a:t>ODYSSEAN CARTOGRAPHERS'</a:t>
            </a:r>
          </a:p>
        </p:txBody>
      </p:sp>
      <p:sp>
        <p:nvSpPr>
          <p:cNvPr id="3" name="Freeform 3"/>
          <p:cNvSpPr/>
          <p:nvPr/>
        </p:nvSpPr>
        <p:spPr>
          <a:xfrm>
            <a:off x="6515737" y="2515237"/>
            <a:ext cx="5256526" cy="5256526"/>
          </a:xfrm>
          <a:custGeom>
            <a:avLst/>
            <a:gdLst/>
            <a:ahLst/>
            <a:cxnLst/>
            <a:rect l="l" t="t" r="r" b="b"/>
            <a:pathLst>
              <a:path w="5256526" h="5256526">
                <a:moveTo>
                  <a:pt x="0" y="0"/>
                </a:moveTo>
                <a:lnTo>
                  <a:pt x="5256526" y="0"/>
                </a:lnTo>
                <a:lnTo>
                  <a:pt x="5256526" y="5256526"/>
                </a:lnTo>
                <a:lnTo>
                  <a:pt x="0" y="52565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4597123" y="7705088"/>
            <a:ext cx="2942992" cy="1712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38"/>
              </a:lnSpc>
            </a:pPr>
            <a:r>
              <a:rPr lang="en-US" sz="3241" dirty="0">
                <a:solidFill>
                  <a:srgbClr val="FFFFFF"/>
                </a:solidFill>
                <a:latin typeface="Canva Sans Bold"/>
              </a:rPr>
              <a:t>Anvit Pawar </a:t>
            </a:r>
          </a:p>
          <a:p>
            <a:pPr algn="ctr">
              <a:lnSpc>
                <a:spcPts val="4538"/>
              </a:lnSpc>
            </a:pPr>
            <a:r>
              <a:rPr lang="en-US" sz="3241" dirty="0">
                <a:solidFill>
                  <a:srgbClr val="FFFFFF"/>
                </a:solidFill>
                <a:latin typeface="Canva Sans Bold"/>
              </a:rPr>
              <a:t>Anya Gupta</a:t>
            </a:r>
          </a:p>
          <a:p>
            <a:pPr algn="ctr">
              <a:lnSpc>
                <a:spcPts val="4538"/>
              </a:lnSpc>
            </a:pPr>
            <a:r>
              <a:rPr lang="en-US" sz="3241" dirty="0">
                <a:solidFill>
                  <a:srgbClr val="FFFFFF"/>
                </a:solidFill>
                <a:latin typeface="Canva Sans Bold"/>
              </a:rPr>
              <a:t>Pushkar </a:t>
            </a:r>
            <a:r>
              <a:rPr lang="en-US" sz="3241" dirty="0" err="1">
                <a:solidFill>
                  <a:srgbClr val="FFFFFF"/>
                </a:solidFill>
                <a:latin typeface="Canva Sans Bold"/>
              </a:rPr>
              <a:t>Tuse</a:t>
            </a:r>
            <a:endParaRPr lang="en-US" sz="3241" dirty="0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9CF3CB8E-1F21-9A94-0D7C-EDA2DB5802C5}"/>
              </a:ext>
            </a:extLst>
          </p:cNvPr>
          <p:cNvSpPr txBox="1"/>
          <p:nvPr/>
        </p:nvSpPr>
        <p:spPr>
          <a:xfrm>
            <a:off x="747839" y="8561287"/>
            <a:ext cx="3862170" cy="788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9"/>
              </a:lnSpc>
            </a:pPr>
            <a:r>
              <a:rPr lang="en-US" sz="3200" dirty="0">
                <a:solidFill>
                  <a:srgbClr val="FFFFFF"/>
                </a:solidFill>
                <a:latin typeface="Inter Bold"/>
              </a:rPr>
              <a:t>SRMIST, KTR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5">
            <a:extLst>
              <a:ext uri="{FF2B5EF4-FFF2-40B4-BE49-F238E27FC236}">
                <a16:creationId xmlns:a16="http://schemas.microsoft.com/office/drawing/2014/main" id="{DA1BD7F2-C6C6-8599-631B-B012A0F2151E}"/>
              </a:ext>
            </a:extLst>
          </p:cNvPr>
          <p:cNvSpPr/>
          <p:nvPr/>
        </p:nvSpPr>
        <p:spPr>
          <a:xfrm flipV="1">
            <a:off x="2036702" y="0"/>
            <a:ext cx="74344" cy="6298877"/>
          </a:xfrm>
          <a:prstGeom prst="line">
            <a:avLst/>
          </a:prstGeom>
          <a:ln w="38100" cap="flat">
            <a:solidFill>
              <a:srgbClr val="09659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56673172-8C9D-5DD9-668A-BA7C86CDD409}"/>
              </a:ext>
            </a:extLst>
          </p:cNvPr>
          <p:cNvGrpSpPr/>
          <p:nvPr/>
        </p:nvGrpSpPr>
        <p:grpSpPr>
          <a:xfrm>
            <a:off x="973795" y="1506447"/>
            <a:ext cx="2125813" cy="2125813"/>
            <a:chOff x="0" y="0"/>
            <a:chExt cx="812800" cy="812800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453CFF51-EEC4-0751-FB0C-50BC9997252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09659D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5C4C7AA0-2FB1-FED4-8C43-51B22674BC7F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9"/>
                </a:lnSpc>
              </a:pPr>
              <a:endParaRPr/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4A9A9CF0-F421-7A96-8FA6-CFDEBBAE6F41}"/>
              </a:ext>
            </a:extLst>
          </p:cNvPr>
          <p:cNvGrpSpPr/>
          <p:nvPr/>
        </p:nvGrpSpPr>
        <p:grpSpPr>
          <a:xfrm>
            <a:off x="973795" y="4173063"/>
            <a:ext cx="2125813" cy="2125813"/>
            <a:chOff x="0" y="0"/>
            <a:chExt cx="812800" cy="812800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4B3AAA0A-CAA7-893E-2CA8-9F47926A89EA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09659D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887A69BC-1A2F-078E-F27F-BD626EB9E8BB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9"/>
                </a:lnSpc>
              </a:pPr>
              <a:endParaRPr/>
            </a:p>
          </p:txBody>
        </p:sp>
      </p:grpSp>
      <p:sp>
        <p:nvSpPr>
          <p:cNvPr id="14" name="Freeform 12">
            <a:extLst>
              <a:ext uri="{FF2B5EF4-FFF2-40B4-BE49-F238E27FC236}">
                <a16:creationId xmlns:a16="http://schemas.microsoft.com/office/drawing/2014/main" id="{6473D66C-B711-6FA7-D25E-317E07B66E6A}"/>
              </a:ext>
            </a:extLst>
          </p:cNvPr>
          <p:cNvSpPr/>
          <p:nvPr/>
        </p:nvSpPr>
        <p:spPr>
          <a:xfrm>
            <a:off x="9372600" y="1028700"/>
            <a:ext cx="8095869" cy="8229600"/>
          </a:xfrm>
          <a:custGeom>
            <a:avLst/>
            <a:gdLst/>
            <a:ahLst/>
            <a:cxnLst/>
            <a:rect l="l" t="t" r="r" b="b"/>
            <a:pathLst>
              <a:path w="8095869" h="8229600">
                <a:moveTo>
                  <a:pt x="0" y="0"/>
                </a:moveTo>
                <a:lnTo>
                  <a:pt x="8095869" y="0"/>
                </a:lnTo>
                <a:lnTo>
                  <a:pt x="809586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sz="2800">
              <a:solidFill>
                <a:schemeClr val="bg1"/>
              </a:solidFill>
            </a:endParaRPr>
          </a:p>
          <a:p>
            <a:endParaRPr lang="en-IN" sz="2800">
              <a:solidFill>
                <a:schemeClr val="bg1"/>
              </a:solidFill>
            </a:endParaRPr>
          </a:p>
          <a:p>
            <a:endParaRPr lang="en-IN" sz="2800">
              <a:solidFill>
                <a:schemeClr val="bg1"/>
              </a:solidFill>
            </a:endParaRPr>
          </a:p>
          <a:p>
            <a:endParaRPr lang="en-IN" sz="2800">
              <a:solidFill>
                <a:schemeClr val="bg1"/>
              </a:solidFill>
            </a:endParaRPr>
          </a:p>
          <a:p>
            <a:endParaRPr lang="en-IN" sz="2800">
              <a:solidFill>
                <a:schemeClr val="bg1"/>
              </a:solidFill>
            </a:endParaRPr>
          </a:p>
          <a:p>
            <a:endParaRPr lang="en-IN" sz="2800">
              <a:solidFill>
                <a:schemeClr val="bg1"/>
              </a:solidFill>
            </a:endParaRPr>
          </a:p>
          <a:p>
            <a:endParaRPr lang="en-IN" sz="2800">
              <a:solidFill>
                <a:schemeClr val="bg1"/>
              </a:solidFill>
            </a:endParaRPr>
          </a:p>
          <a:p>
            <a:endParaRPr lang="en-IN" sz="2800">
              <a:solidFill>
                <a:schemeClr val="bg1"/>
              </a:solidFill>
            </a:endParaRPr>
          </a:p>
          <a:p>
            <a:endParaRPr lang="en-IN" sz="2800">
              <a:solidFill>
                <a:schemeClr val="bg1"/>
              </a:solidFill>
            </a:endParaRPr>
          </a:p>
          <a:p>
            <a:endParaRPr lang="en-IN" sz="2800">
              <a:solidFill>
                <a:schemeClr val="bg1"/>
              </a:solidFill>
            </a:endParaRPr>
          </a:p>
          <a:p>
            <a:endParaRPr lang="en-IN" sz="2800">
              <a:solidFill>
                <a:schemeClr val="bg1"/>
              </a:solidFill>
            </a:endParaRPr>
          </a:p>
          <a:p>
            <a:endParaRPr lang="en-IN" sz="2800">
              <a:solidFill>
                <a:schemeClr val="bg1"/>
              </a:solidFill>
            </a:endParaRPr>
          </a:p>
          <a:p>
            <a:endParaRPr lang="en-IN" sz="2800">
              <a:solidFill>
                <a:schemeClr val="bg1"/>
              </a:solidFill>
            </a:endParaRPr>
          </a:p>
          <a:p>
            <a:r>
              <a:rPr lang="en-IN" sz="2800">
                <a:solidFill>
                  <a:schemeClr val="bg1"/>
                </a:solidFill>
              </a:rPr>
              <a:t>          258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E202E237-B7BA-CC00-21C2-71E552058957}"/>
              </a:ext>
            </a:extLst>
          </p:cNvPr>
          <p:cNvSpPr txBox="1"/>
          <p:nvPr/>
        </p:nvSpPr>
        <p:spPr>
          <a:xfrm>
            <a:off x="3270678" y="1787018"/>
            <a:ext cx="3642584" cy="1091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41"/>
              </a:lnSpc>
            </a:pPr>
            <a:r>
              <a:rPr lang="en-US" sz="6672" dirty="0">
                <a:solidFill>
                  <a:srgbClr val="FFFFFF"/>
                </a:solidFill>
                <a:latin typeface="Open Sauce Heavy"/>
              </a:rPr>
              <a:t>150.53B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94091C1E-E03E-2B6F-AA91-2C53EA12A6B4}"/>
              </a:ext>
            </a:extLst>
          </p:cNvPr>
          <p:cNvSpPr txBox="1"/>
          <p:nvPr/>
        </p:nvSpPr>
        <p:spPr>
          <a:xfrm>
            <a:off x="3269827" y="4427235"/>
            <a:ext cx="3731438" cy="1091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41"/>
              </a:lnSpc>
            </a:pPr>
            <a:r>
              <a:rPr lang="en-US" sz="6672" dirty="0">
                <a:solidFill>
                  <a:srgbClr val="FFFFFF"/>
                </a:solidFill>
                <a:latin typeface="Open Sauce Heavy"/>
              </a:rPr>
              <a:t>357.24B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89B9C45D-E751-318A-1E15-C195A8C4A316}"/>
              </a:ext>
            </a:extLst>
          </p:cNvPr>
          <p:cNvSpPr txBox="1"/>
          <p:nvPr/>
        </p:nvSpPr>
        <p:spPr>
          <a:xfrm>
            <a:off x="1596885" y="2332616"/>
            <a:ext cx="860584" cy="43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6"/>
              </a:lnSpc>
            </a:pPr>
            <a:r>
              <a:rPr lang="en-US" sz="2582">
                <a:solidFill>
                  <a:srgbClr val="FFFFFF"/>
                </a:solidFill>
                <a:latin typeface="Open Sauce Heavy"/>
              </a:rPr>
              <a:t>2022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6D1A1A3F-2AFE-EDEC-4C72-2E02AF02BF46}"/>
              </a:ext>
            </a:extLst>
          </p:cNvPr>
          <p:cNvSpPr txBox="1"/>
          <p:nvPr/>
        </p:nvSpPr>
        <p:spPr>
          <a:xfrm>
            <a:off x="1579908" y="4900078"/>
            <a:ext cx="865584" cy="43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6"/>
              </a:lnSpc>
            </a:pPr>
            <a:r>
              <a:rPr lang="en-US" sz="2582">
                <a:solidFill>
                  <a:srgbClr val="FFFFFF"/>
                </a:solidFill>
                <a:latin typeface="Open Sauce Heavy"/>
              </a:rPr>
              <a:t>2032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FC1EE0D7-6924-FA02-B9D5-56494DDB7449}"/>
              </a:ext>
            </a:extLst>
          </p:cNvPr>
          <p:cNvSpPr txBox="1"/>
          <p:nvPr/>
        </p:nvSpPr>
        <p:spPr>
          <a:xfrm>
            <a:off x="457200" y="8250232"/>
            <a:ext cx="6847325" cy="75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27"/>
              </a:lnSpc>
            </a:pPr>
            <a:r>
              <a:rPr lang="en-US" sz="4900" dirty="0">
                <a:solidFill>
                  <a:srgbClr val="FFFFFF"/>
                </a:solidFill>
                <a:latin typeface="Open Sauce Heavy"/>
              </a:rPr>
              <a:t>MARKET GROWTH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FDABE37E-45B4-53AA-BE2A-BAD5190BAD1D}"/>
              </a:ext>
            </a:extLst>
          </p:cNvPr>
          <p:cNvSpPr txBox="1"/>
          <p:nvPr/>
        </p:nvSpPr>
        <p:spPr>
          <a:xfrm>
            <a:off x="646084" y="6863817"/>
            <a:ext cx="3924300" cy="688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9"/>
              </a:lnSpc>
            </a:pPr>
            <a:r>
              <a:rPr lang="en-US" sz="1942" dirty="0">
                <a:solidFill>
                  <a:srgbClr val="FFFFFF"/>
                </a:solidFill>
                <a:latin typeface="Canva Sans Bold"/>
              </a:rPr>
              <a:t>Predicted Growth Rate (USD)</a:t>
            </a:r>
          </a:p>
          <a:p>
            <a:pPr algn="ctr">
              <a:lnSpc>
                <a:spcPts val="2719"/>
              </a:lnSpc>
            </a:pPr>
            <a:r>
              <a:rPr lang="en-US" sz="1942" dirty="0">
                <a:solidFill>
                  <a:srgbClr val="FFFFFF"/>
                </a:solidFill>
                <a:latin typeface="Canva Sans Bold"/>
              </a:rPr>
              <a:t>Source: The New York Times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66D5FE-3FE8-1D54-FD5B-B2D351F13A3D}"/>
              </a:ext>
            </a:extLst>
          </p:cNvPr>
          <p:cNvSpPr txBox="1"/>
          <p:nvPr/>
        </p:nvSpPr>
        <p:spPr>
          <a:xfrm>
            <a:off x="11971683" y="5235969"/>
            <a:ext cx="8530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385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F807E6-470A-B619-F8DD-98ABD2EA6DD8}"/>
              </a:ext>
            </a:extLst>
          </p:cNvPr>
          <p:cNvSpPr txBox="1"/>
          <p:nvPr/>
        </p:nvSpPr>
        <p:spPr>
          <a:xfrm flipH="1">
            <a:off x="13963258" y="3974009"/>
            <a:ext cx="1054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571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3CDDAD-7789-235E-F018-B8A93B64C2F4}"/>
              </a:ext>
            </a:extLst>
          </p:cNvPr>
          <p:cNvSpPr txBox="1"/>
          <p:nvPr/>
        </p:nvSpPr>
        <p:spPr>
          <a:xfrm>
            <a:off x="15773400" y="287821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836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0BD445-4511-C6DB-9453-0FB4E00873B6}"/>
              </a:ext>
            </a:extLst>
          </p:cNvPr>
          <p:cNvSpPr txBox="1"/>
          <p:nvPr/>
        </p:nvSpPr>
        <p:spPr>
          <a:xfrm>
            <a:off x="15711292" y="2788494"/>
            <a:ext cx="59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836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5F38CE-6773-94A1-DA02-2D48351E10C7}"/>
              </a:ext>
            </a:extLst>
          </p:cNvPr>
          <p:cNvSpPr txBox="1"/>
          <p:nvPr/>
        </p:nvSpPr>
        <p:spPr>
          <a:xfrm>
            <a:off x="15912086" y="2703781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836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3C0EF3-2D59-C40A-A6CB-A3C250A65D20}"/>
              </a:ext>
            </a:extLst>
          </p:cNvPr>
          <p:cNvSpPr txBox="1"/>
          <p:nvPr/>
        </p:nvSpPr>
        <p:spPr>
          <a:xfrm>
            <a:off x="12106741" y="82573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2028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BBC847-B2BB-8CD1-0B6B-61A3A67070EC}"/>
              </a:ext>
            </a:extLst>
          </p:cNvPr>
          <p:cNvSpPr txBox="1"/>
          <p:nvPr/>
        </p:nvSpPr>
        <p:spPr>
          <a:xfrm>
            <a:off x="10224329" y="82573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2027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6FEBEA-B829-4BA7-6326-2354AD736B76}"/>
              </a:ext>
            </a:extLst>
          </p:cNvPr>
          <p:cNvSpPr txBox="1"/>
          <p:nvPr/>
        </p:nvSpPr>
        <p:spPr>
          <a:xfrm>
            <a:off x="14021270" y="82573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2029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BEA42A-8EF0-08D3-B24A-DE9EC6306D9D}"/>
              </a:ext>
            </a:extLst>
          </p:cNvPr>
          <p:cNvSpPr txBox="1"/>
          <p:nvPr/>
        </p:nvSpPr>
        <p:spPr>
          <a:xfrm>
            <a:off x="15949778" y="82573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2030</a:t>
            </a:r>
          </a:p>
        </p:txBody>
      </p:sp>
    </p:spTree>
    <p:extLst>
      <p:ext uri="{BB962C8B-B14F-4D97-AF65-F5344CB8AC3E}">
        <p14:creationId xmlns:p14="http://schemas.microsoft.com/office/powerpoint/2010/main" val="1110532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1D08DE5-2B9D-5F93-778B-67FBF5F8FA53}"/>
              </a:ext>
            </a:extLst>
          </p:cNvPr>
          <p:cNvSpPr txBox="1"/>
          <p:nvPr/>
        </p:nvSpPr>
        <p:spPr>
          <a:xfrm>
            <a:off x="5410200" y="2171700"/>
            <a:ext cx="723900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PROBLEM STATEMENT</a:t>
            </a:r>
            <a:endParaRPr lang="en-IN" sz="4400" dirty="0">
              <a:solidFill>
                <a:srgbClr val="FFFFFF">
                  <a:alpha val="56000"/>
                </a:srgbClr>
              </a:solidFill>
              <a:latin typeface="Canva Sans Bold"/>
            </a:endParaRP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TARGET AUDIENCE </a:t>
            </a: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MARKET GROWTH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FEATURES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PROTOTYPE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PROCESS FLOW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TECHNICAL STACK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SCALABILITY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MEET OUR TEAM</a:t>
            </a: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297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1D08DE5-2B9D-5F93-778B-67FBF5F8FA53}"/>
              </a:ext>
            </a:extLst>
          </p:cNvPr>
          <p:cNvSpPr txBox="1"/>
          <p:nvPr/>
        </p:nvSpPr>
        <p:spPr>
          <a:xfrm>
            <a:off x="5410200" y="2171700"/>
            <a:ext cx="723900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PROBLEM STATEMENT</a:t>
            </a:r>
            <a:endParaRPr lang="en-IN" sz="4400" dirty="0">
              <a:solidFill>
                <a:srgbClr val="FFFFFF">
                  <a:alpha val="56000"/>
                </a:srgbClr>
              </a:solidFill>
              <a:latin typeface="Canva Sans Bold"/>
            </a:endParaRP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TARGET AUDIENCE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MARKET GROWTH</a:t>
            </a: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FEATURES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PROTOTYPE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PROCESS FLOW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TECHNICAL STACK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SCALABILITY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MEET OUR TEAM</a:t>
            </a: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326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A6901CFD-1B98-DB63-3574-EDB5002EE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971" y="5429137"/>
            <a:ext cx="3243600" cy="381154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BF0AF5-346A-7B34-9E8D-42F0DB939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716" y="5502939"/>
            <a:ext cx="3243600" cy="37377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9C23778-376E-5E48-C73E-9C284E694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19" y="5295900"/>
            <a:ext cx="3242464" cy="370752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4441885" y="1417874"/>
            <a:ext cx="3502770" cy="75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27"/>
              </a:lnSpc>
            </a:pPr>
            <a:r>
              <a:rPr lang="en-US" sz="4900" dirty="0">
                <a:solidFill>
                  <a:srgbClr val="FFFFFF"/>
                </a:solidFill>
                <a:latin typeface="Open Sauce Heavy"/>
              </a:rPr>
              <a:t>FEATURES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9AD2341-4FAD-7BE0-21D7-78B33C882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338" y="2356588"/>
            <a:ext cx="5400000" cy="6893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29C23778-376E-5E48-C73E-9C284E694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5272543"/>
            <a:ext cx="3243600" cy="37088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6901CFD-1B98-DB63-3574-EDB5002EE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950" y="5221181"/>
            <a:ext cx="3243600" cy="381154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AD2341-4FAD-7BE0-21D7-78B33C88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63" y="5448300"/>
            <a:ext cx="2828460" cy="36108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4441885" y="1417874"/>
            <a:ext cx="3502770" cy="75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27"/>
              </a:lnSpc>
            </a:pPr>
            <a:r>
              <a:rPr lang="en-US" sz="4900" dirty="0">
                <a:solidFill>
                  <a:srgbClr val="FFFFFF"/>
                </a:solidFill>
                <a:latin typeface="Open Sauce Heavy"/>
              </a:rPr>
              <a:t>FEATURES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5BF0AF5-346A-7B34-9E8D-42F0DB939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486" y="3009900"/>
            <a:ext cx="5403600" cy="622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3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9AD2341-4FAD-7BE0-21D7-78B33C882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675" y="5126027"/>
            <a:ext cx="3243600" cy="37179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9C23778-376E-5E48-C73E-9C284E694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224" y="5217273"/>
            <a:ext cx="3157876" cy="36108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BF0AF5-346A-7B34-9E8D-42F0DB93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3" y="5070113"/>
            <a:ext cx="3243600" cy="3737742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4020800" y="1714500"/>
            <a:ext cx="3502770" cy="75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27"/>
              </a:lnSpc>
            </a:pPr>
            <a:r>
              <a:rPr lang="en-US" sz="4900" dirty="0">
                <a:solidFill>
                  <a:srgbClr val="FFFFFF"/>
                </a:solidFill>
                <a:latin typeface="Open Sauce Heavy"/>
              </a:rPr>
              <a:t>FEATURES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6901CFD-1B98-DB63-3574-EDB5002EEE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800" y="2705100"/>
            <a:ext cx="5403600" cy="634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1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F5BF0AF5-346A-7B34-9E8D-42F0DB939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5055024"/>
            <a:ext cx="3243600" cy="373774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AD2341-4FAD-7BE0-21D7-78B33C882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362" y="5040737"/>
            <a:ext cx="3243600" cy="37179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6901CFD-1B98-DB63-3574-EDB5002EE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62" y="5123671"/>
            <a:ext cx="3243600" cy="3811544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4020800" y="1714500"/>
            <a:ext cx="3502770" cy="75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27"/>
              </a:lnSpc>
            </a:pPr>
            <a:r>
              <a:rPr lang="en-US" sz="4900" dirty="0">
                <a:solidFill>
                  <a:srgbClr val="FFFFFF"/>
                </a:solidFill>
                <a:latin typeface="Open Sauce Heavy"/>
              </a:rPr>
              <a:t>FEATURES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9C23778-376E-5E48-C73E-9C284E694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762" y="2682790"/>
            <a:ext cx="5403600" cy="617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9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1D08DE5-2B9D-5F93-778B-67FBF5F8FA53}"/>
              </a:ext>
            </a:extLst>
          </p:cNvPr>
          <p:cNvSpPr txBox="1"/>
          <p:nvPr/>
        </p:nvSpPr>
        <p:spPr>
          <a:xfrm>
            <a:off x="5410200" y="2171700"/>
            <a:ext cx="723900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PROBLEM STATEMENT</a:t>
            </a:r>
            <a:endParaRPr lang="en-IN" sz="4400" dirty="0">
              <a:solidFill>
                <a:srgbClr val="FFFFFF">
                  <a:alpha val="56000"/>
                </a:srgbClr>
              </a:solidFill>
              <a:latin typeface="Canva Sans Bold"/>
            </a:endParaRP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TARGET AUDIENCE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MARKET GROWTH</a:t>
            </a: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FEATURES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PROTOTYPE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PROCESS FLOW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TECHNICAL STACK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SCALABILITY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MEET OUR TEAM</a:t>
            </a: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170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1D08DE5-2B9D-5F93-778B-67FBF5F8FA53}"/>
              </a:ext>
            </a:extLst>
          </p:cNvPr>
          <p:cNvSpPr txBox="1"/>
          <p:nvPr/>
        </p:nvSpPr>
        <p:spPr>
          <a:xfrm>
            <a:off x="5410200" y="2171700"/>
            <a:ext cx="723900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PROBLEM STATEMENT</a:t>
            </a:r>
            <a:endParaRPr lang="en-IN" sz="4400" dirty="0">
              <a:solidFill>
                <a:srgbClr val="FFFFFF">
                  <a:alpha val="56000"/>
                </a:srgbClr>
              </a:solidFill>
              <a:latin typeface="Canva Sans Bold"/>
            </a:endParaRP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TARGET AUDIENCE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MARKET GROWTH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FEATURES</a:t>
            </a: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PROTOTYPE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PROCESS FLOW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TECHNICAL STACK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SCALABILITY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MEET OUR TEAM</a:t>
            </a: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638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FBF825-FD61-C079-5881-37230658B5C9}"/>
              </a:ext>
            </a:extLst>
          </p:cNvPr>
          <p:cNvSpPr txBox="1"/>
          <p:nvPr/>
        </p:nvSpPr>
        <p:spPr>
          <a:xfrm>
            <a:off x="14325600" y="1333500"/>
            <a:ext cx="88392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236330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1D08DE5-2B9D-5F93-778B-67FBF5F8FA53}"/>
              </a:ext>
            </a:extLst>
          </p:cNvPr>
          <p:cNvSpPr txBox="1"/>
          <p:nvPr/>
        </p:nvSpPr>
        <p:spPr>
          <a:xfrm>
            <a:off x="6248400" y="2019300"/>
            <a:ext cx="723900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Canva Sans Bold"/>
              </a:rPr>
              <a:t>PROBLEM STATEMENT</a:t>
            </a:r>
            <a:endParaRPr lang="en-IN" sz="4400" dirty="0">
              <a:solidFill>
                <a:schemeClr val="bg1"/>
              </a:solidFill>
            </a:endParaRP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TARGET AUDIENCE </a:t>
            </a: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MARKET GROWTH</a:t>
            </a: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FEATURES</a:t>
            </a: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PROTOTYPE</a:t>
            </a: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PROCESS FLOW </a:t>
            </a: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TECHNICAL STACK</a:t>
            </a: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SCALABILITY</a:t>
            </a: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MEET OUR TEAM</a:t>
            </a: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182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1D08DE5-2B9D-5F93-778B-67FBF5F8FA53}"/>
              </a:ext>
            </a:extLst>
          </p:cNvPr>
          <p:cNvSpPr txBox="1"/>
          <p:nvPr/>
        </p:nvSpPr>
        <p:spPr>
          <a:xfrm>
            <a:off x="5410200" y="2171700"/>
            <a:ext cx="723900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PROBLEM STATEMENT</a:t>
            </a:r>
            <a:endParaRPr lang="en-IN" sz="4400" dirty="0">
              <a:solidFill>
                <a:srgbClr val="FFFFFF">
                  <a:alpha val="56000"/>
                </a:srgbClr>
              </a:solidFill>
              <a:latin typeface="Canva Sans Bold"/>
            </a:endParaRP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TARGET AUDIENCE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MARKET GROWTH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FEATURES</a:t>
            </a: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PROTOTYPE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PROCESS FLOW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TECHNICAL STACK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SCALABILITY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MEET OUR TEAM</a:t>
            </a: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259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1D08DE5-2B9D-5F93-778B-67FBF5F8FA53}"/>
              </a:ext>
            </a:extLst>
          </p:cNvPr>
          <p:cNvSpPr txBox="1"/>
          <p:nvPr/>
        </p:nvSpPr>
        <p:spPr>
          <a:xfrm>
            <a:off x="5410200" y="2171700"/>
            <a:ext cx="723900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PROBLEM STATEMENT</a:t>
            </a:r>
            <a:endParaRPr lang="en-IN" sz="4400" dirty="0">
              <a:solidFill>
                <a:srgbClr val="FFFFFF">
                  <a:alpha val="56000"/>
                </a:srgbClr>
              </a:solidFill>
              <a:latin typeface="Canva Sans Bold"/>
            </a:endParaRP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TARGET AUDIENCE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MARKET GROWTH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FEATURES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PROTOTYPE</a:t>
            </a: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PROCESS FLOW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TECHNICAL STACK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SCALABILITY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MEET OUR TEAM</a:t>
            </a: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044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FE53A-9588-822E-298D-5EEED36F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23" b="81683"/>
          <a:stretch/>
        </p:blipFill>
        <p:spPr>
          <a:xfrm>
            <a:off x="152400" y="1239592"/>
            <a:ext cx="9218463" cy="2007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9FF772-AF5A-7F72-4273-0ED9FCC6D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52" b="58140"/>
          <a:stretch/>
        </p:blipFill>
        <p:spPr>
          <a:xfrm>
            <a:off x="1676400" y="2705514"/>
            <a:ext cx="9936892" cy="2208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AB7399-DE09-8480-DD46-81D917112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46" b="39146"/>
          <a:stretch/>
        </p:blipFill>
        <p:spPr>
          <a:xfrm>
            <a:off x="4217026" y="4169464"/>
            <a:ext cx="9936893" cy="2208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93F603-39D2-551C-68D8-BD8A64A83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58" b="20152"/>
          <a:stretch/>
        </p:blipFill>
        <p:spPr>
          <a:xfrm>
            <a:off x="6058552" y="5835411"/>
            <a:ext cx="10131735" cy="2208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592FA4-640D-4E72-FB77-F0D5AF1C0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492"/>
          <a:stretch/>
        </p:blipFill>
        <p:spPr>
          <a:xfrm>
            <a:off x="9388069" y="7581900"/>
            <a:ext cx="10610480" cy="2336047"/>
          </a:xfrm>
          <a:prstGeom prst="rect">
            <a:avLst/>
          </a:prstGeom>
        </p:spPr>
      </p:pic>
      <p:sp>
        <p:nvSpPr>
          <p:cNvPr id="12" name="TextBox 31">
            <a:extLst>
              <a:ext uri="{FF2B5EF4-FFF2-40B4-BE49-F238E27FC236}">
                <a16:creationId xmlns:a16="http://schemas.microsoft.com/office/drawing/2014/main" id="{C6E6C675-7E77-5512-714A-380166D1B3D2}"/>
              </a:ext>
            </a:extLst>
          </p:cNvPr>
          <p:cNvSpPr txBox="1"/>
          <p:nvPr/>
        </p:nvSpPr>
        <p:spPr>
          <a:xfrm>
            <a:off x="13563600" y="1714500"/>
            <a:ext cx="4572000" cy="721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027"/>
              </a:lnSpc>
            </a:pPr>
            <a:r>
              <a:rPr lang="en-US" sz="4900" dirty="0">
                <a:solidFill>
                  <a:srgbClr val="FFFFFF"/>
                </a:solidFill>
                <a:latin typeface="Open Sauce Heavy"/>
              </a:rPr>
              <a:t>Process Flow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1D08DE5-2B9D-5F93-778B-67FBF5F8FA53}"/>
              </a:ext>
            </a:extLst>
          </p:cNvPr>
          <p:cNvSpPr txBox="1"/>
          <p:nvPr/>
        </p:nvSpPr>
        <p:spPr>
          <a:xfrm>
            <a:off x="5410200" y="2171700"/>
            <a:ext cx="723900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PROBLEM STATEMENT</a:t>
            </a:r>
            <a:endParaRPr lang="en-IN" sz="4400" dirty="0">
              <a:solidFill>
                <a:srgbClr val="FFFFFF">
                  <a:alpha val="56000"/>
                </a:srgbClr>
              </a:solidFill>
              <a:latin typeface="Canva Sans Bold"/>
            </a:endParaRP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TARGET AUDIENCE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MARKET GROWTH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FEATURES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PROTOTYPE</a:t>
            </a: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PROCESS FLOW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TECHNICAL STACK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SCALABILITY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MEET OUR TEAM</a:t>
            </a: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95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1D08DE5-2B9D-5F93-778B-67FBF5F8FA53}"/>
              </a:ext>
            </a:extLst>
          </p:cNvPr>
          <p:cNvSpPr txBox="1"/>
          <p:nvPr/>
        </p:nvSpPr>
        <p:spPr>
          <a:xfrm>
            <a:off x="5410200" y="2171700"/>
            <a:ext cx="723900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PROBLEM STATEMENT</a:t>
            </a:r>
            <a:endParaRPr lang="en-IN" sz="4400" dirty="0">
              <a:solidFill>
                <a:srgbClr val="FFFFFF">
                  <a:alpha val="56000"/>
                </a:srgbClr>
              </a:solidFill>
              <a:latin typeface="Canva Sans Bold"/>
            </a:endParaRP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TARGET AUDIENCE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MARKET GROWTH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FEATURES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PROTOTYPE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PROCESS FLOW </a:t>
            </a: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TECHNICAL STACK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SCALABILITY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MEET OUR TEAM</a:t>
            </a: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1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76600" y="952500"/>
            <a:ext cx="12542309" cy="8688661"/>
          </a:xfrm>
          <a:custGeom>
            <a:avLst/>
            <a:gdLst/>
            <a:ahLst/>
            <a:cxnLst/>
            <a:rect l="l" t="t" r="r" b="b"/>
            <a:pathLst>
              <a:path w="12542309" h="8688661">
                <a:moveTo>
                  <a:pt x="0" y="0"/>
                </a:moveTo>
                <a:lnTo>
                  <a:pt x="12542310" y="0"/>
                </a:lnTo>
                <a:lnTo>
                  <a:pt x="12542310" y="8688660"/>
                </a:lnTo>
                <a:lnTo>
                  <a:pt x="0" y="8688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57FC6-3C74-C582-6512-21B75D72BC02}"/>
              </a:ext>
            </a:extLst>
          </p:cNvPr>
          <p:cNvSpPr txBox="1"/>
          <p:nvPr/>
        </p:nvSpPr>
        <p:spPr>
          <a:xfrm>
            <a:off x="17929" y="4991100"/>
            <a:ext cx="4294094" cy="1447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TECHNICAL STACK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1D08DE5-2B9D-5F93-778B-67FBF5F8FA53}"/>
              </a:ext>
            </a:extLst>
          </p:cNvPr>
          <p:cNvSpPr txBox="1"/>
          <p:nvPr/>
        </p:nvSpPr>
        <p:spPr>
          <a:xfrm>
            <a:off x="5410200" y="2171700"/>
            <a:ext cx="723900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PROBLEM STATEMENT</a:t>
            </a:r>
            <a:endParaRPr lang="en-IN" sz="4400" dirty="0">
              <a:solidFill>
                <a:srgbClr val="FFFFFF">
                  <a:alpha val="56000"/>
                </a:srgbClr>
              </a:solidFill>
              <a:latin typeface="Canva Sans Bold"/>
            </a:endParaRP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TARGET AUDIENCE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MARKET GROWTH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FEATURES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PROTOTYPE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PROCESS FLOW </a:t>
            </a: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TECHNICAL STACK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SCALABILITY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MEET OUR TEAM</a:t>
            </a: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880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1D08DE5-2B9D-5F93-778B-67FBF5F8FA53}"/>
              </a:ext>
            </a:extLst>
          </p:cNvPr>
          <p:cNvSpPr txBox="1"/>
          <p:nvPr/>
        </p:nvSpPr>
        <p:spPr>
          <a:xfrm>
            <a:off x="5410200" y="2171700"/>
            <a:ext cx="723900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PROBLEM STATEMENT</a:t>
            </a:r>
            <a:endParaRPr lang="en-IN" sz="4400" dirty="0">
              <a:solidFill>
                <a:srgbClr val="FFFFFF">
                  <a:alpha val="56000"/>
                </a:srgbClr>
              </a:solidFill>
              <a:latin typeface="Canva Sans Bold"/>
            </a:endParaRP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TARGET AUDIENCE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MARKET GROWTH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FEATURES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PROTOTYPE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PROCESS FLOW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TECHNICAL STACK</a:t>
            </a: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SCALABILITY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MEET OUR TEAM</a:t>
            </a: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099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3868400" y="1333500"/>
            <a:ext cx="4972347" cy="72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27"/>
              </a:lnSpc>
            </a:pPr>
            <a:r>
              <a:rPr lang="en-US" sz="4900" dirty="0">
                <a:solidFill>
                  <a:srgbClr val="FFFFFF"/>
                </a:solidFill>
                <a:latin typeface="Open Sauce Heavy"/>
              </a:rPr>
              <a:t>SCALABILITY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6698" y="7944585"/>
            <a:ext cx="6199584" cy="1810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Automation through KML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18562" y="7944585"/>
            <a:ext cx="4930276" cy="1810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3D Floor Plan Generation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20751" y="7944585"/>
            <a:ext cx="4450675" cy="1810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Revenue Collection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C8E5C3-DF70-A5B8-A0EB-1B0AD59F9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86" y="3238500"/>
            <a:ext cx="4450675" cy="42510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529658-54F3-DCB3-9152-7512E6334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238499"/>
            <a:ext cx="4858331" cy="42510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516C58-38AA-5B2C-91AE-B6B8AEB66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8432" y="3238499"/>
            <a:ext cx="3435311" cy="39777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1D08DE5-2B9D-5F93-778B-67FBF5F8FA53}"/>
              </a:ext>
            </a:extLst>
          </p:cNvPr>
          <p:cNvSpPr txBox="1"/>
          <p:nvPr/>
        </p:nvSpPr>
        <p:spPr>
          <a:xfrm>
            <a:off x="5410200" y="2171700"/>
            <a:ext cx="72390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PROBLEM STATEMENT</a:t>
            </a:r>
            <a:endParaRPr lang="en-IN" sz="4400" dirty="0">
              <a:solidFill>
                <a:srgbClr val="FFFFFF">
                  <a:alpha val="56000"/>
                </a:srgbClr>
              </a:solidFill>
              <a:latin typeface="Canva Sans Bold"/>
            </a:endParaRP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TARGET AUDIENCE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MARKET GROWTH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FEATURES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PROCESS FLOW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TECHNICAL STACK</a:t>
            </a: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SCALABILITY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MEET OUR TEAM</a:t>
            </a: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01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1D08DE5-2B9D-5F93-778B-67FBF5F8FA53}"/>
              </a:ext>
            </a:extLst>
          </p:cNvPr>
          <p:cNvSpPr txBox="1"/>
          <p:nvPr/>
        </p:nvSpPr>
        <p:spPr>
          <a:xfrm>
            <a:off x="5410200" y="2171700"/>
            <a:ext cx="723900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Canva Sans Bold"/>
              </a:rPr>
              <a:t>PROBLEM STATEMENT</a:t>
            </a:r>
            <a:endParaRPr lang="en-IN" sz="4400" dirty="0">
              <a:solidFill>
                <a:schemeClr val="bg1"/>
              </a:solidFill>
            </a:endParaRPr>
          </a:p>
          <a:p>
            <a:r>
              <a:rPr lang="en-IN" sz="4400" dirty="0">
                <a:solidFill>
                  <a:srgbClr val="FFFFFF">
                    <a:alpha val="24000"/>
                  </a:srgbClr>
                </a:solidFill>
                <a:latin typeface="Canva Sans Bold"/>
              </a:rPr>
              <a:t>TARGET AUDIENCE </a:t>
            </a:r>
          </a:p>
          <a:p>
            <a:r>
              <a:rPr lang="en-IN" sz="4400" dirty="0">
                <a:solidFill>
                  <a:srgbClr val="FFFFFF">
                    <a:alpha val="24000"/>
                  </a:srgbClr>
                </a:solidFill>
                <a:latin typeface="Canva Sans Bold"/>
              </a:rPr>
              <a:t>MARKET GROWTH</a:t>
            </a:r>
          </a:p>
          <a:p>
            <a:r>
              <a:rPr lang="en-IN" sz="4400" dirty="0">
                <a:solidFill>
                  <a:srgbClr val="FFFFFF">
                    <a:alpha val="24000"/>
                  </a:srgbClr>
                </a:solidFill>
                <a:latin typeface="Canva Sans Bold"/>
              </a:rPr>
              <a:t>FEATURES</a:t>
            </a:r>
          </a:p>
          <a:p>
            <a:r>
              <a:rPr lang="en-IN" sz="4400" dirty="0">
                <a:solidFill>
                  <a:srgbClr val="FFFFFF">
                    <a:alpha val="24000"/>
                  </a:srgbClr>
                </a:solidFill>
                <a:latin typeface="Canva Sans Bold"/>
              </a:rPr>
              <a:t>PROTOTYPE</a:t>
            </a:r>
          </a:p>
          <a:p>
            <a:r>
              <a:rPr lang="en-IN" sz="4400" dirty="0">
                <a:solidFill>
                  <a:srgbClr val="FFFFFF">
                    <a:alpha val="24000"/>
                  </a:srgbClr>
                </a:solidFill>
                <a:latin typeface="Canva Sans Bold"/>
              </a:rPr>
              <a:t>PROCESS FLOW </a:t>
            </a:r>
          </a:p>
          <a:p>
            <a:r>
              <a:rPr lang="en-IN" sz="4400" dirty="0">
                <a:solidFill>
                  <a:srgbClr val="FFFFFF">
                    <a:alpha val="24000"/>
                  </a:srgbClr>
                </a:solidFill>
                <a:latin typeface="Canva Sans Bold"/>
              </a:rPr>
              <a:t>TECHNICAL STACK</a:t>
            </a:r>
          </a:p>
          <a:p>
            <a:r>
              <a:rPr lang="en-IN" sz="4400" dirty="0">
                <a:solidFill>
                  <a:srgbClr val="FFFFFF">
                    <a:alpha val="24000"/>
                  </a:srgbClr>
                </a:solidFill>
                <a:latin typeface="Canva Sans Bold"/>
              </a:rPr>
              <a:t>SCALABILITY</a:t>
            </a:r>
          </a:p>
          <a:p>
            <a:r>
              <a:rPr lang="en-IN" sz="4400" dirty="0">
                <a:solidFill>
                  <a:srgbClr val="FFFFFF">
                    <a:alpha val="24000"/>
                  </a:srgbClr>
                </a:solidFill>
                <a:latin typeface="Canva Sans Bold"/>
              </a:rPr>
              <a:t>MEET OUR TEAM</a:t>
            </a: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808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1D08DE5-2B9D-5F93-778B-67FBF5F8FA53}"/>
              </a:ext>
            </a:extLst>
          </p:cNvPr>
          <p:cNvSpPr txBox="1"/>
          <p:nvPr/>
        </p:nvSpPr>
        <p:spPr>
          <a:xfrm>
            <a:off x="5410200" y="2171700"/>
            <a:ext cx="72390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PROBLEM STATEMENT</a:t>
            </a:r>
            <a:endParaRPr lang="en-IN" sz="4400" dirty="0">
              <a:solidFill>
                <a:srgbClr val="FFFFFF">
                  <a:alpha val="56000"/>
                </a:srgbClr>
              </a:solidFill>
              <a:latin typeface="Canva Sans Bold"/>
            </a:endParaRP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TARGET AUDIENCE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MARKET GROWTH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FEATURES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PROCESS FLOW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TECHNICAL STACK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SCALABILITY</a:t>
            </a: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MEET OUR TEAM</a:t>
            </a: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365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86400" y="4259026"/>
            <a:ext cx="7315200" cy="1768948"/>
          </a:xfrm>
          <a:custGeom>
            <a:avLst/>
            <a:gdLst/>
            <a:ahLst/>
            <a:cxnLst/>
            <a:rect l="l" t="t" r="r" b="b"/>
            <a:pathLst>
              <a:path w="7315200" h="1768948">
                <a:moveTo>
                  <a:pt x="0" y="0"/>
                </a:moveTo>
                <a:lnTo>
                  <a:pt x="7315200" y="0"/>
                </a:lnTo>
                <a:lnTo>
                  <a:pt x="7315200" y="1768948"/>
                </a:lnTo>
                <a:lnTo>
                  <a:pt x="0" y="1768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655252" y="-1050081"/>
            <a:ext cx="21598505" cy="11337081"/>
          </a:xfrm>
          <a:custGeom>
            <a:avLst/>
            <a:gdLst/>
            <a:ahLst/>
            <a:cxnLst/>
            <a:rect l="l" t="t" r="r" b="b"/>
            <a:pathLst>
              <a:path w="21598505" h="11337081">
                <a:moveTo>
                  <a:pt x="0" y="0"/>
                </a:moveTo>
                <a:lnTo>
                  <a:pt x="21598504" y="0"/>
                </a:lnTo>
                <a:lnTo>
                  <a:pt x="21598504" y="11337081"/>
                </a:lnTo>
                <a:lnTo>
                  <a:pt x="0" y="11337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7005102" y="8767127"/>
            <a:ext cx="427779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THANK YOU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4375642" y="5713808"/>
            <a:ext cx="2222837" cy="395131"/>
            <a:chOff x="0" y="0"/>
            <a:chExt cx="948323" cy="1685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8323" cy="168574"/>
            </a:xfrm>
            <a:custGeom>
              <a:avLst/>
              <a:gdLst/>
              <a:ahLst/>
              <a:cxnLst/>
              <a:rect l="l" t="t" r="r" b="b"/>
              <a:pathLst>
                <a:path w="948323" h="168574">
                  <a:moveTo>
                    <a:pt x="474162" y="0"/>
                  </a:moveTo>
                  <a:lnTo>
                    <a:pt x="948323" y="168574"/>
                  </a:lnTo>
                  <a:lnTo>
                    <a:pt x="0" y="168574"/>
                  </a:lnTo>
                  <a:lnTo>
                    <a:pt x="474162" y="0"/>
                  </a:lnTo>
                  <a:close/>
                </a:path>
              </a:pathLst>
            </a:custGeom>
            <a:solidFill>
              <a:srgbClr val="000000">
                <a:alpha val="17647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7000" y="234950"/>
              <a:ext cx="5588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402730" y="2673434"/>
            <a:ext cx="6931462" cy="4782542"/>
          </a:xfrm>
          <a:custGeom>
            <a:avLst/>
            <a:gdLst/>
            <a:ahLst/>
            <a:cxnLst/>
            <a:rect l="l" t="t" r="r" b="b"/>
            <a:pathLst>
              <a:path w="6688301" h="4535884">
                <a:moveTo>
                  <a:pt x="0" y="0"/>
                </a:moveTo>
                <a:lnTo>
                  <a:pt x="6688302" y="0"/>
                </a:lnTo>
                <a:lnTo>
                  <a:pt x="6688302" y="4535885"/>
                </a:lnTo>
                <a:lnTo>
                  <a:pt x="0" y="4535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274917" y="1058224"/>
            <a:ext cx="579389" cy="893085"/>
          </a:xfrm>
          <a:custGeom>
            <a:avLst/>
            <a:gdLst/>
            <a:ahLst/>
            <a:cxnLst/>
            <a:rect l="l" t="t" r="r" b="b"/>
            <a:pathLst>
              <a:path w="579389" h="893085">
                <a:moveTo>
                  <a:pt x="0" y="0"/>
                </a:moveTo>
                <a:lnTo>
                  <a:pt x="579389" y="0"/>
                </a:lnTo>
                <a:lnTo>
                  <a:pt x="579389" y="893085"/>
                </a:lnTo>
                <a:lnTo>
                  <a:pt x="0" y="8930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5070153" y="1028700"/>
            <a:ext cx="2189147" cy="2189147"/>
          </a:xfrm>
          <a:custGeom>
            <a:avLst/>
            <a:gdLst/>
            <a:ahLst/>
            <a:cxnLst/>
            <a:rect l="l" t="t" r="r" b="b"/>
            <a:pathLst>
              <a:path w="2189147" h="2189147">
                <a:moveTo>
                  <a:pt x="0" y="0"/>
                </a:moveTo>
                <a:lnTo>
                  <a:pt x="2189147" y="0"/>
                </a:lnTo>
                <a:lnTo>
                  <a:pt x="2189147" y="2189147"/>
                </a:lnTo>
                <a:lnTo>
                  <a:pt x="0" y="21891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817400" y="1123015"/>
            <a:ext cx="6931462" cy="828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6"/>
              </a:lnSpc>
            </a:pPr>
            <a:r>
              <a:rPr lang="en-US" sz="4890" dirty="0">
                <a:solidFill>
                  <a:srgbClr val="FFFFFF"/>
                </a:solidFill>
                <a:latin typeface="Canva Sans Bold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2600" y="7936336"/>
            <a:ext cx="15849600" cy="82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9"/>
              </a:lnSpc>
            </a:pPr>
            <a:r>
              <a:rPr lang="en-US" sz="4400" dirty="0">
                <a:solidFill>
                  <a:srgbClr val="FFFFFF"/>
                </a:solidFill>
                <a:latin typeface="Inter Bold"/>
              </a:rPr>
              <a:t>The absence of robust indoor-outdoor navigation tools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1D08DE5-2B9D-5F93-778B-67FBF5F8FA53}"/>
              </a:ext>
            </a:extLst>
          </p:cNvPr>
          <p:cNvSpPr txBox="1"/>
          <p:nvPr/>
        </p:nvSpPr>
        <p:spPr>
          <a:xfrm>
            <a:off x="5410200" y="2171700"/>
            <a:ext cx="723900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Canva Sans Bold"/>
              </a:rPr>
              <a:t>PROBLEM STATEMENT</a:t>
            </a:r>
            <a:endParaRPr lang="en-IN" sz="4400" dirty="0">
              <a:solidFill>
                <a:schemeClr val="bg1"/>
              </a:solidFill>
            </a:endParaRP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TARGET AUDIENCE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MARKET GROWTH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FEATURES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PROTOTYPE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PROCESS FLOW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TECHNICAL STACK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SCALABILITY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MEET OUR TEAM</a:t>
            </a: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02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1D08DE5-2B9D-5F93-778B-67FBF5F8FA53}"/>
              </a:ext>
            </a:extLst>
          </p:cNvPr>
          <p:cNvSpPr txBox="1"/>
          <p:nvPr/>
        </p:nvSpPr>
        <p:spPr>
          <a:xfrm>
            <a:off x="5410200" y="2171700"/>
            <a:ext cx="723900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PROBLEM STATEMENT</a:t>
            </a:r>
            <a:endParaRPr lang="en-IN" sz="4400" dirty="0">
              <a:solidFill>
                <a:srgbClr val="FFFFFF">
                  <a:alpha val="56000"/>
                </a:srgbClr>
              </a:solidFill>
              <a:latin typeface="Canva Sans Bold"/>
            </a:endParaRP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TARGET AUDIENCE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MARKET GROWTH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FEATURES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PROTOTYPE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PROCESS FLOW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TECHNICAL STACK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SCALABILITY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MEET OUR TEAM</a:t>
            </a: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756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0725" y="2475311"/>
            <a:ext cx="7315200" cy="2979281"/>
          </a:xfrm>
          <a:custGeom>
            <a:avLst/>
            <a:gdLst/>
            <a:ahLst/>
            <a:cxnLst/>
            <a:rect l="l" t="t" r="r" b="b"/>
            <a:pathLst>
              <a:path w="7315200" h="2979281">
                <a:moveTo>
                  <a:pt x="0" y="0"/>
                </a:moveTo>
                <a:lnTo>
                  <a:pt x="7315200" y="0"/>
                </a:lnTo>
                <a:lnTo>
                  <a:pt x="7315200" y="2979281"/>
                </a:lnTo>
                <a:lnTo>
                  <a:pt x="0" y="2979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040928" y="2475311"/>
            <a:ext cx="3839092" cy="3287222"/>
          </a:xfrm>
          <a:custGeom>
            <a:avLst/>
            <a:gdLst/>
            <a:ahLst/>
            <a:cxnLst/>
            <a:rect l="l" t="t" r="r" b="b"/>
            <a:pathLst>
              <a:path w="3839092" h="3287222">
                <a:moveTo>
                  <a:pt x="0" y="0"/>
                </a:moveTo>
                <a:lnTo>
                  <a:pt x="3839091" y="0"/>
                </a:lnTo>
                <a:lnTo>
                  <a:pt x="3839091" y="3287222"/>
                </a:lnTo>
                <a:lnTo>
                  <a:pt x="0" y="32872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2232575" y="6048727"/>
            <a:ext cx="3455798" cy="3209573"/>
          </a:xfrm>
          <a:custGeom>
            <a:avLst/>
            <a:gdLst/>
            <a:ahLst/>
            <a:cxnLst/>
            <a:rect l="l" t="t" r="r" b="b"/>
            <a:pathLst>
              <a:path w="3455798" h="3209573">
                <a:moveTo>
                  <a:pt x="0" y="0"/>
                </a:moveTo>
                <a:lnTo>
                  <a:pt x="3455798" y="0"/>
                </a:lnTo>
                <a:lnTo>
                  <a:pt x="3455798" y="3209573"/>
                </a:lnTo>
                <a:lnTo>
                  <a:pt x="0" y="32095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896600" y="1181100"/>
            <a:ext cx="6493550" cy="828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dirty="0">
                <a:solidFill>
                  <a:srgbClr val="FFFFFF"/>
                </a:solidFill>
                <a:latin typeface="Canva Sans Bold"/>
              </a:rPr>
              <a:t>TARGET AUDIENCE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0725" y="6523355"/>
            <a:ext cx="6637044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Professionals navigating large enclosed campus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1D08DE5-2B9D-5F93-778B-67FBF5F8FA53}"/>
              </a:ext>
            </a:extLst>
          </p:cNvPr>
          <p:cNvSpPr txBox="1"/>
          <p:nvPr/>
        </p:nvSpPr>
        <p:spPr>
          <a:xfrm>
            <a:off x="5410200" y="2171700"/>
            <a:ext cx="723900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PROBLEM STATEMENT</a:t>
            </a:r>
            <a:endParaRPr lang="en-IN" sz="4400" dirty="0">
              <a:solidFill>
                <a:srgbClr val="FFFFFF">
                  <a:alpha val="56000"/>
                </a:srgbClr>
              </a:solidFill>
              <a:latin typeface="Canva Sans Bold"/>
            </a:endParaRP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TARGET AUDIENCE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MARKET GROWTH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FEATURES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PROTOTYPE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PROCESS FLOW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TECHNICAL STACK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SCALABILITY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MEET OUR TEAM</a:t>
            </a: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13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1D08DE5-2B9D-5F93-778B-67FBF5F8FA53}"/>
              </a:ext>
            </a:extLst>
          </p:cNvPr>
          <p:cNvSpPr txBox="1"/>
          <p:nvPr/>
        </p:nvSpPr>
        <p:spPr>
          <a:xfrm>
            <a:off x="5410200" y="2171700"/>
            <a:ext cx="7239000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PROBLEM STATEMENT</a:t>
            </a:r>
            <a:endParaRPr lang="en-IN" sz="4400" dirty="0">
              <a:solidFill>
                <a:srgbClr val="FFFFFF">
                  <a:alpha val="56000"/>
                </a:srgbClr>
              </a:solidFill>
              <a:latin typeface="Canva Sans Bold"/>
            </a:endParaRP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TARGET AUDIENCE </a:t>
            </a:r>
          </a:p>
          <a:p>
            <a:r>
              <a:rPr lang="en-IN" sz="4400" dirty="0">
                <a:solidFill>
                  <a:srgbClr val="FFFFFF"/>
                </a:solidFill>
                <a:latin typeface="Canva Sans Bold"/>
              </a:rPr>
              <a:t>MARKET GROWTH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FEATURES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PROTOTYPE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PROCESS FLOW 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TECHNICAL STACK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SCALABILITY</a:t>
            </a:r>
          </a:p>
          <a:p>
            <a:r>
              <a:rPr lang="en-IN" sz="4400" dirty="0">
                <a:solidFill>
                  <a:srgbClr val="FFFFFF">
                    <a:alpha val="56000"/>
                  </a:srgbClr>
                </a:solidFill>
                <a:latin typeface="Canva Sans Bold"/>
              </a:rPr>
              <a:t>MEET OUR TEAM</a:t>
            </a: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rgbClr val="FFFFFF"/>
              </a:solidFill>
              <a:latin typeface="Canva Sans Bold"/>
            </a:endParaRPr>
          </a:p>
          <a:p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78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366</Words>
  <Application>Microsoft Office PowerPoint</Application>
  <PresentationFormat>Custom</PresentationFormat>
  <Paragraphs>249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Open Sauce Bold</vt:lpstr>
      <vt:lpstr>Arial</vt:lpstr>
      <vt:lpstr>Calibri</vt:lpstr>
      <vt:lpstr>Open Sauce Heavy</vt:lpstr>
      <vt:lpstr>Canva Sans Bold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Odyssean Cartographers' PPT</dc:title>
  <dc:creator>Anvit Pawar</dc:creator>
  <cp:lastModifiedBy>Anvit Pawar</cp:lastModifiedBy>
  <cp:revision>14</cp:revision>
  <dcterms:created xsi:type="dcterms:W3CDTF">2006-08-16T00:00:00Z</dcterms:created>
  <dcterms:modified xsi:type="dcterms:W3CDTF">2023-08-20T04:32:44Z</dcterms:modified>
  <dc:identifier>DAFsASNcQMY</dc:identifier>
</cp:coreProperties>
</file>